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63" r:id="rId3"/>
    <p:sldId id="294" r:id="rId4"/>
    <p:sldId id="295" r:id="rId5"/>
    <p:sldId id="296" r:id="rId6"/>
    <p:sldId id="297" r:id="rId7"/>
    <p:sldId id="298" r:id="rId8"/>
    <p:sldId id="266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268" r:id="rId18"/>
    <p:sldId id="269" r:id="rId19"/>
    <p:sldId id="270" r:id="rId20"/>
    <p:sldId id="291" r:id="rId21"/>
    <p:sldId id="307" r:id="rId22"/>
    <p:sldId id="309" r:id="rId23"/>
    <p:sldId id="308" r:id="rId24"/>
    <p:sldId id="310" r:id="rId25"/>
    <p:sldId id="311" r:id="rId26"/>
    <p:sldId id="312" r:id="rId27"/>
    <p:sldId id="313" r:id="rId28"/>
    <p:sldId id="314" r:id="rId2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929"/>
  </p:normalViewPr>
  <p:slideViewPr>
    <p:cSldViewPr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181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45C59D-C68F-DCF0-3446-63F585493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657B23-32FF-2932-B6FB-0E66C8D1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28EB43-ACE3-49DF-D955-2D4610E1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9F0E91-62AA-E12B-F07E-C58FE707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7F5FD4-03E4-EF12-7771-94AACC66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269D-0563-44A6-A1AA-FBD337861DF8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471625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9389F-5B1C-CC56-17D1-6C6D2D3BF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FF99CA-A350-7CDA-E524-4EC9BC630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C48B87-065E-5FA9-3DDD-CAD516282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36101E-59A7-839A-E891-D320B734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61BBAB-C008-F3DA-31D4-917DEBBB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BBB62-883E-46F4-85C3-4B704A7FCC20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640334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6B7721A-52E0-3ED1-9FA2-0ECF23C48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944251-56FE-44D6-E718-6B89602BF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325E24-1C02-343C-ECDF-DE56CD6B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44C462-2FB1-6715-4CF0-6288263E2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1D6BB4-50F6-B972-4E23-CCF443F8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93B78-966B-4B56-A51A-1C9F94CC750B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80016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C0CFC-9B8E-E23A-813F-285A37BE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D75B3F-5F45-9C90-634B-4714887AF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8415F7-F142-B22B-2D6D-F187A3E1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CD9CDD-802C-F78D-D18A-D2B8A9482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6C910A-8AC4-3331-8C76-EEF3A355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B57-78B6-4F49-94D8-A9BED8291929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519948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2BB29-4094-D8CF-3366-F480CAAE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C80AD8-AD96-7C24-494E-C39A77A51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3B7172-827D-6E11-1928-04BAD4FA9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20D54D-497F-DA20-8BAA-228E4B3E0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51E3CB-C65E-00CB-04C1-1FDBA01F0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0D3E6-3628-4300-B7A2-A79E68F46E33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8797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E459DA-6547-FDE2-D005-150D4C1F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74535F-56F4-A9E2-9E4C-79E8390E1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A77A562-FEE3-2134-A6DB-10E9F009D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AAD279-4073-86B7-8919-6D01D62B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766810-B31B-220F-A9CC-23A1692DB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08655C-C00A-22F5-111D-6F88A55D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FEBEE-C3BD-4CDF-A241-4F6D84A895F4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71531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7A109-5C97-FDBF-18A1-D6189A23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8AC573-7B8F-4CCF-0D80-60D4E2599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BF92122-2811-732B-6FF3-33BCF7EC3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39E231-7E32-0225-E95B-F54E8B9AC1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830E587-15C6-3EDA-8D43-B730FEA89D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F48FA14-0CD0-0573-FB49-55213AE9D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C6D3A9-F1BC-AD18-8C60-E9F343A04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99FECCF-80D1-271E-7759-F40F5BF6C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E6BB2-852F-41BF-A19B-BD6FF8345798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203986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8F32B-703C-0E78-682A-49EEEBA83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4BFFE91-7346-BDEA-F776-1D2A87C8D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24576A-943E-29C1-8E40-A5EEAE9F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F2830CF-8EB8-EE6B-0A40-31F60B00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E394-F682-46BF-9E6E-9F709EBD7398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039017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3C2F49-8B62-E8EB-1ACE-8E282FB34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77ED30-D847-F6DA-2588-BC5F30393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DB48A6-C836-4602-CE9D-9C31C1E1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0185-58FD-444F-9502-2DB47237DC08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8919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23625-2A42-76D8-BFF9-3DF4BB54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06BDF1-DB6A-DE5F-D17A-0EA9D627A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5E1CDCA-1029-BCA1-3217-EB402F996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3C1DF5-55F1-2DC6-4A18-2EA877474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76F526-A746-E7EE-00BA-E7E213465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B6C714-50A8-A6F8-13EE-D47DC7075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08F29-6BBF-46F1-BF8D-1FB7A014326A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4157885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25C78-C036-88CE-356E-0FE1D982E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A107B9F-8897-E7A2-8D93-A01D5F111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2BFDF7D-1E3B-FFC6-13E2-890F83F0E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C82783-6517-B849-E6C2-BF16CA7FF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C8B837-1810-F3C4-A915-A3E12BCB2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4C85C2-6A78-74F9-652F-ADDF23CC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3D4DE-A630-4E25-99E6-E2527961809E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537614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CF63429-0610-9C22-029D-5FBDEF52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6523DD-982F-E34C-1FB9-EF37303CD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41B2BB-F3E5-F012-9DD0-D233DB6FCB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alt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3F7486-CDFC-1734-2D8D-0CBBC8B73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alt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8F3B5E-3972-5A60-2716-2648E5DB2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72F31-6C71-4F09-A820-9EB2765CF6DF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13624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natalben.com/desarrollo-feto-semana-a-semana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D6D1557-41A6-4872-99A6-CAD76021530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br>
              <a:rPr lang="es-ES" altLang="es-MX" sz="4700" b="1" dirty="0"/>
            </a:br>
            <a:r>
              <a:rPr lang="es-ES" altLang="es-MX" sz="4700" b="1" dirty="0"/>
              <a:t>Desarrollo prenatal y posnatal del Sistema Nervioso</a:t>
            </a:r>
          </a:p>
        </p:txBody>
      </p:sp>
      <p:pic>
        <p:nvPicPr>
          <p:cNvPr id="3074" name="Picture 2" descr="Así se forma y crece el bebé durante el embarazo: gráfico animado">
            <a:extLst>
              <a:ext uri="{FF2B5EF4-FFF2-40B4-BE49-F238E27FC236}">
                <a16:creationId xmlns:a16="http://schemas.microsoft.com/office/drawing/2014/main" id="{ECCE8050-4D22-5B73-5593-C051E2F2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30"/>
          <a:stretch/>
        </p:blipFill>
        <p:spPr bwMode="auto">
          <a:xfrm>
            <a:off x="119336" y="1556792"/>
            <a:ext cx="4286250" cy="44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De dónde viene y para dónde va el cerebro? La evolución del sistema">
            <a:extLst>
              <a:ext uri="{FF2B5EF4-FFF2-40B4-BE49-F238E27FC236}">
                <a16:creationId xmlns:a16="http://schemas.microsoft.com/office/drawing/2014/main" id="{519D9090-D75B-E889-E3D0-A7AF67E65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784675"/>
            <a:ext cx="8568952" cy="528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49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2BB2ADA4-30A5-DEB3-8B43-4CDEB761D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03" t="23845" r="12791" b="10768"/>
          <a:stretch/>
        </p:blipFill>
        <p:spPr>
          <a:xfrm>
            <a:off x="0" y="332656"/>
            <a:ext cx="5357393" cy="446449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025BB9D-90F5-5E58-B7F1-ED222C967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48680"/>
            <a:ext cx="5152634" cy="424847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3902FD9-BA6C-C4F4-2A28-AFFA36C9117B}"/>
              </a:ext>
            </a:extLst>
          </p:cNvPr>
          <p:cNvSpPr txBox="1"/>
          <p:nvPr/>
        </p:nvSpPr>
        <p:spPr>
          <a:xfrm>
            <a:off x="4871864" y="980728"/>
            <a:ext cx="71041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2800" b="0" i="0" u="none" strike="noStrike" baseline="0" dirty="0">
                <a:latin typeface="TimesNewRomanPSMT"/>
              </a:rPr>
              <a:t>4ta semana</a:t>
            </a:r>
            <a:r>
              <a:rPr lang="es-ES" sz="2800" dirty="0">
                <a:latin typeface="TimesNewRomanPSMT"/>
              </a:rPr>
              <a:t> </a:t>
            </a:r>
            <a:r>
              <a:rPr lang="es-ES" sz="2800" b="0" i="0" u="none" strike="noStrike" baseline="0" dirty="0">
                <a:latin typeface="TimesNewRomanPSMT"/>
              </a:rPr>
              <a:t>tres vesículas en la región </a:t>
            </a:r>
            <a:r>
              <a:rPr lang="es-MX" sz="2800" b="0" i="0" u="none" strike="noStrike" baseline="0" dirty="0">
                <a:latin typeface="TimesNewRomanPSMT"/>
              </a:rPr>
              <a:t>cefálica: </a:t>
            </a:r>
            <a:endParaRPr lang="es-MX" sz="2800" dirty="0">
              <a:latin typeface="TimesNewRomanPSM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b="1" dirty="0">
                <a:latin typeface="TimesNewRomanPSMT"/>
              </a:rPr>
              <a:t>P</a:t>
            </a:r>
            <a:r>
              <a:rPr lang="es-MX" sz="2800" b="1" i="0" u="none" strike="noStrike" baseline="0" dirty="0">
                <a:latin typeface="TimesNewRomanPSMT"/>
              </a:rPr>
              <a:t>rosencéfalo</a:t>
            </a:r>
            <a:endParaRPr lang="es-MX" sz="2800" dirty="0">
              <a:latin typeface="TimesNewRomanPSM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b="1" dirty="0">
                <a:latin typeface="TimesNewRomanPSMT"/>
              </a:rPr>
              <a:t>M</a:t>
            </a:r>
            <a:r>
              <a:rPr lang="es-MX" sz="2800" b="1" i="0" u="none" strike="noStrike" baseline="0" dirty="0">
                <a:latin typeface="TimesNewRomanPSMT"/>
              </a:rPr>
              <a:t>esencéfalo</a:t>
            </a:r>
            <a:endParaRPr lang="es-MX" sz="2800" dirty="0">
              <a:latin typeface="TimesNewRomanPSM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b="1" i="0" u="none" strike="noStrike" baseline="0" dirty="0">
                <a:latin typeface="TimesNewRomanPSMT"/>
              </a:rPr>
              <a:t>Rombencéfalo</a:t>
            </a:r>
            <a:endParaRPr lang="es-MX" sz="2800" dirty="0">
              <a:latin typeface="TimesNewRomanPSMT"/>
            </a:endParaRPr>
          </a:p>
          <a:p>
            <a:pPr algn="l"/>
            <a:endParaRPr lang="es-MX" sz="2800" b="0" i="0" u="none" strike="noStrike" baseline="0" dirty="0">
              <a:latin typeface="TimesNewRomanPSMT"/>
            </a:endParaRPr>
          </a:p>
          <a:p>
            <a:pPr algn="l"/>
            <a:r>
              <a:rPr lang="es-MX" sz="2800" dirty="0">
                <a:latin typeface="TimesNewRomanPSMT"/>
              </a:rPr>
              <a:t>5ta semana cinco vesículas cerebrales: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dirty="0">
                <a:latin typeface="TimesNewRomanPSMT"/>
              </a:rPr>
              <a:t>Prosencéfalo (</a:t>
            </a:r>
            <a:r>
              <a:rPr lang="es-MX" sz="2800" b="1" dirty="0">
                <a:latin typeface="TimesNewRomanPSMT"/>
              </a:rPr>
              <a:t>telencéfalo</a:t>
            </a:r>
            <a:r>
              <a:rPr lang="es-MX" sz="2800" dirty="0">
                <a:latin typeface="TimesNewRomanPSMT"/>
              </a:rPr>
              <a:t> y </a:t>
            </a:r>
            <a:r>
              <a:rPr lang="es-MX" sz="2800" b="1" dirty="0">
                <a:latin typeface="TimesNewRomanPSMT"/>
              </a:rPr>
              <a:t>diencéfalo</a:t>
            </a:r>
            <a:r>
              <a:rPr lang="es-MX" sz="2800" dirty="0">
                <a:latin typeface="TimesNewRomanPSMT"/>
              </a:rPr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dirty="0">
                <a:latin typeface="TimesNewRomanPSMT"/>
              </a:rPr>
              <a:t>Rombencéfalo (</a:t>
            </a:r>
            <a:r>
              <a:rPr lang="es-MX" sz="2800" b="1" dirty="0">
                <a:latin typeface="TimesNewRomanPSMT"/>
              </a:rPr>
              <a:t>metencéfalo</a:t>
            </a:r>
            <a:r>
              <a:rPr lang="es-MX" sz="2800" dirty="0">
                <a:latin typeface="TimesNewRomanPSMT"/>
              </a:rPr>
              <a:t> y </a:t>
            </a:r>
            <a:r>
              <a:rPr lang="es-MX" sz="2800" b="1" dirty="0">
                <a:latin typeface="TimesNewRomanPSMT"/>
              </a:rPr>
              <a:t>mielencéfalo</a:t>
            </a:r>
            <a:r>
              <a:rPr lang="es-MX" sz="2800" dirty="0">
                <a:latin typeface="TimesNewRomanPSMT"/>
              </a:rPr>
              <a:t>)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dirty="0">
                <a:latin typeface="TimesNewRomanPSMT"/>
              </a:rPr>
              <a:t>Mesencéfalo</a:t>
            </a:r>
          </a:p>
        </p:txBody>
      </p:sp>
    </p:spTree>
    <p:extLst>
      <p:ext uri="{BB962C8B-B14F-4D97-AF65-F5344CB8AC3E}">
        <p14:creationId xmlns:p14="http://schemas.microsoft.com/office/powerpoint/2010/main" val="63140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EA29830-3175-BC0E-AAEF-A56C9F8E01B1}"/>
              </a:ext>
            </a:extLst>
          </p:cNvPr>
          <p:cNvSpPr txBox="1"/>
          <p:nvPr/>
        </p:nvSpPr>
        <p:spPr>
          <a:xfrm>
            <a:off x="3359696" y="188640"/>
            <a:ext cx="6097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i="1" u="none" strike="noStrike" baseline="0" dirty="0">
                <a:latin typeface="TimesNewRomanPS-BoldItalicMT"/>
              </a:rPr>
              <a:t>Histogénesis del sistema nervioso</a:t>
            </a:r>
            <a:endParaRPr lang="es-MX" sz="2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EF2FB0-9B7D-F8D6-A92C-681F492FC2D2}"/>
              </a:ext>
            </a:extLst>
          </p:cNvPr>
          <p:cNvSpPr txBox="1"/>
          <p:nvPr/>
        </p:nvSpPr>
        <p:spPr>
          <a:xfrm>
            <a:off x="407368" y="1124995"/>
            <a:ext cx="6097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TimesNewRomanPSMT"/>
              </a:rPr>
              <a:t>C</a:t>
            </a:r>
            <a:r>
              <a:rPr lang="es-ES" sz="2800" b="0" i="0" u="none" strike="noStrike" baseline="0" dirty="0">
                <a:latin typeface="TimesNewRomanPSMT"/>
              </a:rPr>
              <a:t>onsta de las siguientes fases:</a:t>
            </a:r>
            <a:endParaRPr lang="es-MX" sz="2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995E4B-8706-81F9-39DE-0F869FEF0D56}"/>
              </a:ext>
            </a:extLst>
          </p:cNvPr>
          <p:cNvSpPr txBox="1"/>
          <p:nvPr/>
        </p:nvSpPr>
        <p:spPr>
          <a:xfrm>
            <a:off x="1775520" y="1700808"/>
            <a:ext cx="6097508" cy="4539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800" b="0" i="0" u="none" strike="noStrike" baseline="0" dirty="0">
                <a:latin typeface="TimesNewRomanPSMT"/>
              </a:rPr>
              <a:t>Inducción</a:t>
            </a:r>
            <a:endParaRPr lang="es-MX" sz="2800" dirty="0">
              <a:latin typeface="TimesNewRomanPSMT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800" b="0" i="0" u="none" strike="noStrike" baseline="0" dirty="0">
                <a:latin typeface="TimesNewRomanPSMT"/>
              </a:rPr>
              <a:t>Proliferación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800" b="0" i="0" u="none" strike="noStrike" baseline="0" dirty="0">
                <a:latin typeface="TimesNewRomanPSMT"/>
              </a:rPr>
              <a:t>Migración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0" i="0" u="none" strike="noStrike" baseline="0" dirty="0">
                <a:latin typeface="TimesNewRomanPSMT"/>
              </a:rPr>
              <a:t>Diferenciación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0" i="0" u="none" strike="noStrike" baseline="0" dirty="0">
                <a:latin typeface="TimesNewRomanPSMT"/>
              </a:rPr>
              <a:t>Formación de vías</a:t>
            </a:r>
            <a:endParaRPr lang="es-ES" sz="2800" dirty="0">
              <a:latin typeface="TimesNewRomanPSMT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0" i="0" u="none" strike="noStrike" baseline="0" dirty="0">
                <a:latin typeface="TimesNewRomanPSMT"/>
              </a:rPr>
              <a:t>Formación de conexiones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0" i="0" u="none" strike="noStrike" baseline="0" dirty="0">
                <a:latin typeface="TimesNewRomanPSMT"/>
              </a:rPr>
              <a:t>Muerte celular</a:t>
            </a:r>
          </a:p>
        </p:txBody>
      </p:sp>
    </p:spTree>
    <p:extLst>
      <p:ext uri="{BB962C8B-B14F-4D97-AF65-F5344CB8AC3E}">
        <p14:creationId xmlns:p14="http://schemas.microsoft.com/office/powerpoint/2010/main" val="1317689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385D1C0-C50B-7F79-AD76-5EEF7541B613}"/>
              </a:ext>
            </a:extLst>
          </p:cNvPr>
          <p:cNvSpPr txBox="1"/>
          <p:nvPr/>
        </p:nvSpPr>
        <p:spPr>
          <a:xfrm>
            <a:off x="407368" y="54833"/>
            <a:ext cx="6097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0" i="0" u="none" strike="noStrike" baseline="0" dirty="0">
                <a:latin typeface="TimesNewRomanPSMT"/>
              </a:rPr>
              <a:t>Inducción</a:t>
            </a:r>
            <a:endParaRPr lang="es-MX" sz="32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F2B507-E2C0-ABFF-60D5-51EE44E1E34E}"/>
              </a:ext>
            </a:extLst>
          </p:cNvPr>
          <p:cNvSpPr txBox="1"/>
          <p:nvPr/>
        </p:nvSpPr>
        <p:spPr>
          <a:xfrm>
            <a:off x="1290406" y="764704"/>
            <a:ext cx="92890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0" i="0" u="none" strike="noStrike" baseline="0" dirty="0">
                <a:latin typeface="TimesNewRomanPSMT"/>
              </a:rPr>
              <a:t>Proceso de activación de las células del ectodermo para desarrollar el SNC mediante </a:t>
            </a:r>
            <a:r>
              <a:rPr lang="es-MX" sz="3200" b="1" i="0" u="none" strike="noStrike" baseline="0" dirty="0">
                <a:latin typeface="TimesNewRomanPSMT"/>
              </a:rPr>
              <a:t>factores tróficos </a:t>
            </a:r>
            <a:endParaRPr lang="es-MX" sz="32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906145E-454F-2941-6798-A4412834AA1C}"/>
              </a:ext>
            </a:extLst>
          </p:cNvPr>
          <p:cNvSpPr txBox="1"/>
          <p:nvPr/>
        </p:nvSpPr>
        <p:spPr>
          <a:xfrm>
            <a:off x="434310" y="1939273"/>
            <a:ext cx="6097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Proliferación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54B167-7509-DADC-6D4B-6D98155491FA}"/>
              </a:ext>
            </a:extLst>
          </p:cNvPr>
          <p:cNvSpPr txBox="1"/>
          <p:nvPr/>
        </p:nvSpPr>
        <p:spPr>
          <a:xfrm>
            <a:off x="1343472" y="2621399"/>
            <a:ext cx="89929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latin typeface="TimesNewRomanPSMT"/>
              </a:rPr>
              <a:t>S</a:t>
            </a:r>
            <a:r>
              <a:rPr lang="es-ES" sz="3200" b="0" i="0" u="none" strike="noStrike" baseline="0" dirty="0">
                <a:latin typeface="TimesNewRomanPSMT"/>
              </a:rPr>
              <a:t>e inicia poco después del cierre del tubo neural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latin typeface="TimesNewRomanPSMT"/>
              </a:rPr>
              <a:t>P</a:t>
            </a:r>
            <a:r>
              <a:rPr lang="es-ES" sz="3200" b="0" i="0" u="none" strike="noStrike" baseline="0" dirty="0">
                <a:latin typeface="TimesNewRomanPSMT"/>
              </a:rPr>
              <a:t>roceso de división celular</a:t>
            </a:r>
          </a:p>
          <a:p>
            <a:endParaRPr lang="es-MX" sz="32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D12D636-E9E4-C4D2-A142-2D0367A2AB0C}"/>
              </a:ext>
            </a:extLst>
          </p:cNvPr>
          <p:cNvSpPr txBox="1"/>
          <p:nvPr/>
        </p:nvSpPr>
        <p:spPr>
          <a:xfrm>
            <a:off x="449260" y="3823713"/>
            <a:ext cx="6097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Migración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5FC32BA-4100-E5A8-4D79-908265AC6034}"/>
              </a:ext>
            </a:extLst>
          </p:cNvPr>
          <p:cNvSpPr txBox="1"/>
          <p:nvPr/>
        </p:nvSpPr>
        <p:spPr>
          <a:xfrm>
            <a:off x="1359140" y="4608543"/>
            <a:ext cx="89929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latin typeface="TimesNewRomanPSMT"/>
              </a:rPr>
              <a:t>Proceso mediante el que las neuronas se desplazan desde el lugar en el que se han dejado de dividir hasta su destinación final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212435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Vista de Estudio anatómico del hipocampo como una de las regiones de  neurogénesis más relevante | Revista Cientifica Ciencia Medica">
            <a:extLst>
              <a:ext uri="{FF2B5EF4-FFF2-40B4-BE49-F238E27FC236}">
                <a16:creationId xmlns:a16="http://schemas.microsoft.com/office/drawing/2014/main" id="{8A297483-7EA2-0AB8-ACBE-7E7EDBC00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97" b="9705"/>
          <a:stretch/>
        </p:blipFill>
        <p:spPr bwMode="auto">
          <a:xfrm>
            <a:off x="3935760" y="2564903"/>
            <a:ext cx="8256241" cy="418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40A0818-6F10-3D41-F1AB-C95D4E1A3B1C}"/>
              </a:ext>
            </a:extLst>
          </p:cNvPr>
          <p:cNvSpPr txBox="1"/>
          <p:nvPr/>
        </p:nvSpPr>
        <p:spPr>
          <a:xfrm>
            <a:off x="407368" y="188640"/>
            <a:ext cx="8594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0" i="1" u="none" strike="noStrike" baseline="0" dirty="0">
                <a:latin typeface="TimesNewRomanPS-ItalicMT"/>
              </a:rPr>
              <a:t>Diferenciación y formación de las vías de conexión</a:t>
            </a:r>
            <a:endParaRPr lang="es-MX" sz="32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724E68-BD68-6062-9361-80E7F3E2ED3E}"/>
              </a:ext>
            </a:extLst>
          </p:cNvPr>
          <p:cNvSpPr txBox="1"/>
          <p:nvPr/>
        </p:nvSpPr>
        <p:spPr>
          <a:xfrm>
            <a:off x="407368" y="1196752"/>
            <a:ext cx="108732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/>
              <a:t>Proceso mediante el cual las neuronas van adquiriendo su </a:t>
            </a:r>
            <a:r>
              <a:rPr lang="es-ES" sz="3200" b="1" dirty="0"/>
              <a:t>morfología</a:t>
            </a:r>
            <a:r>
              <a:rPr lang="es-ES" sz="3200" dirty="0"/>
              <a:t> y mecanismos </a:t>
            </a:r>
            <a:r>
              <a:rPr lang="es-ES" sz="3200" b="1" dirty="0"/>
              <a:t>bioquímicos</a:t>
            </a:r>
            <a:r>
              <a:rPr lang="es-ES" sz="3200" dirty="0"/>
              <a:t> particulares</a:t>
            </a:r>
            <a:endParaRPr lang="es-MX" sz="3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C16073-EF6E-139C-FB81-2B4772AC55AD}"/>
              </a:ext>
            </a:extLst>
          </p:cNvPr>
          <p:cNvSpPr txBox="1"/>
          <p:nvPr/>
        </p:nvSpPr>
        <p:spPr>
          <a:xfrm>
            <a:off x="1127448" y="2420888"/>
            <a:ext cx="60975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latin typeface="TimesNewRomanPSMT"/>
              </a:rPr>
              <a:t>F</a:t>
            </a:r>
            <a:r>
              <a:rPr lang="es-ES" sz="2800" b="0" i="0" u="none" strike="noStrike" baseline="0" dirty="0">
                <a:latin typeface="TimesNewRomanPSMT"/>
              </a:rPr>
              <a:t>orma del soma</a:t>
            </a:r>
            <a:endParaRPr lang="es-ES" sz="2800" dirty="0">
              <a:latin typeface="TimesNewRomanPS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latin typeface="TimesNewRomanPSMT"/>
              </a:rPr>
              <a:t>N</a:t>
            </a:r>
            <a:r>
              <a:rPr lang="es-ES" sz="2800" b="0" i="0" u="none" strike="noStrike" baseline="0" dirty="0">
                <a:latin typeface="TimesNewRomanPSMT"/>
              </a:rPr>
              <a:t>úmero de ramas dendríticas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latin typeface="TimesNewRomanPSMT"/>
              </a:rPr>
              <a:t>F</a:t>
            </a:r>
            <a:r>
              <a:rPr lang="es-ES" sz="2800" b="0" i="0" u="none" strike="noStrike" baseline="0" dirty="0">
                <a:latin typeface="TimesNewRomanPSMT"/>
              </a:rPr>
              <a:t>orma de las dendritas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latin typeface="TimesNewRomanPSMT"/>
              </a:rPr>
              <a:t>Tipo de neurotransmisor 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540446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05FF0D9-41FD-D1F5-2A03-13C05AAA67A0}"/>
              </a:ext>
            </a:extLst>
          </p:cNvPr>
          <p:cNvSpPr txBox="1"/>
          <p:nvPr/>
        </p:nvSpPr>
        <p:spPr>
          <a:xfrm>
            <a:off x="407368" y="404664"/>
            <a:ext cx="84969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0" i="1" u="none" strike="noStrike" baseline="0" dirty="0">
                <a:latin typeface="TimesNewRomanPS-ItalicMT"/>
              </a:rPr>
              <a:t>El crecimiento de las prolongaciones</a:t>
            </a:r>
            <a:endParaRPr lang="es-MX" sz="3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4C97C24-F670-8D89-AA4A-8A27C20CD0CD}"/>
              </a:ext>
            </a:extLst>
          </p:cNvPr>
          <p:cNvSpPr txBox="1"/>
          <p:nvPr/>
        </p:nvSpPr>
        <p:spPr>
          <a:xfrm>
            <a:off x="1199456" y="1556792"/>
            <a:ext cx="100091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/>
              <a:t>Cono de crecimiento </a:t>
            </a:r>
            <a:r>
              <a:rPr lang="es-ES" sz="3200" dirty="0"/>
              <a:t>que será la encargada de guiar el axón hacia el lugar donde tiene que establecer la sinapsis.</a:t>
            </a:r>
            <a:endParaRPr lang="es-MX" sz="3200" dirty="0"/>
          </a:p>
        </p:txBody>
      </p:sp>
      <p:pic>
        <p:nvPicPr>
          <p:cNvPr id="11266" name="Picture 2" descr="1. Mecanismos implicados en la axonogénesis, el crecimiento axonal y la  localización de proteínas en el axón">
            <a:extLst>
              <a:ext uri="{FF2B5EF4-FFF2-40B4-BE49-F238E27FC236}">
                <a16:creationId xmlns:a16="http://schemas.microsoft.com/office/drawing/2014/main" id="{80F3F83A-9D36-F350-D8D2-4DDE5A0D7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3169602"/>
            <a:ext cx="5472608" cy="295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3EFB46A-85F4-D261-A077-F1E579F5C465}"/>
              </a:ext>
            </a:extLst>
          </p:cNvPr>
          <p:cNvSpPr txBox="1"/>
          <p:nvPr/>
        </p:nvSpPr>
        <p:spPr>
          <a:xfrm>
            <a:off x="7536160" y="3356992"/>
            <a:ext cx="3096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i="0" u="none" strike="noStrike" baseline="0" dirty="0" err="1">
                <a:latin typeface="TimesNewRomanPSMT"/>
              </a:rPr>
              <a:t>Quimioafinidad</a:t>
            </a:r>
            <a:endParaRPr lang="es-MX" sz="2800" b="1" dirty="0"/>
          </a:p>
        </p:txBody>
      </p:sp>
    </p:spTree>
    <p:extLst>
      <p:ext uri="{BB962C8B-B14F-4D97-AF65-F5344CB8AC3E}">
        <p14:creationId xmlns:p14="http://schemas.microsoft.com/office/powerpoint/2010/main" val="1374968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4C266DF-7E6A-8218-6CFE-6B292366C731}"/>
              </a:ext>
            </a:extLst>
          </p:cNvPr>
          <p:cNvSpPr txBox="1"/>
          <p:nvPr/>
        </p:nvSpPr>
        <p:spPr>
          <a:xfrm>
            <a:off x="407368" y="332656"/>
            <a:ext cx="81598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0" i="1" u="none" strike="noStrike" baseline="0" dirty="0">
                <a:latin typeface="TimesNewRomanPS-ItalicMT"/>
              </a:rPr>
              <a:t>Formación de conexiones y muerte neuronal</a:t>
            </a:r>
            <a:endParaRPr lang="es-MX" sz="32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07AC95D-E6FD-44BC-4CF7-15CB4AFD3BE5}"/>
              </a:ext>
            </a:extLst>
          </p:cNvPr>
          <p:cNvSpPr txBox="1"/>
          <p:nvPr/>
        </p:nvSpPr>
        <p:spPr>
          <a:xfrm>
            <a:off x="1199456" y="1484784"/>
            <a:ext cx="102251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3200" b="0" i="0" u="none" strike="noStrike" baseline="0" dirty="0">
                <a:latin typeface="TimesNewRomanPSMT"/>
              </a:rPr>
              <a:t>En una primera fase, se produce una </a:t>
            </a:r>
            <a:r>
              <a:rPr lang="es-ES" sz="3200" b="1" i="0" u="none" strike="noStrike" baseline="0" dirty="0">
                <a:latin typeface="TimesNewRomanPSMT"/>
              </a:rPr>
              <a:t>sobreproducción</a:t>
            </a:r>
            <a:r>
              <a:rPr lang="es-ES" sz="3200" b="0" i="0" u="none" strike="noStrike" baseline="0" dirty="0">
                <a:latin typeface="TimesNewRomanPSMT"/>
              </a:rPr>
              <a:t> de sinapsis, muchas de las </a:t>
            </a:r>
            <a:r>
              <a:rPr lang="es-MX" sz="3200" b="0" i="0" u="none" strike="noStrike" baseline="0" dirty="0">
                <a:latin typeface="TimesNewRomanPSMT"/>
              </a:rPr>
              <a:t>cuales son provisionales</a:t>
            </a:r>
            <a:endParaRPr lang="es-MX" sz="3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47DC491-24FD-0DDA-8345-16DB68A6F289}"/>
              </a:ext>
            </a:extLst>
          </p:cNvPr>
          <p:cNvSpPr txBox="1"/>
          <p:nvPr/>
        </p:nvSpPr>
        <p:spPr>
          <a:xfrm>
            <a:off x="1199456" y="3108098"/>
            <a:ext cx="102251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3200" dirty="0">
                <a:latin typeface="TimesNewRomanPSMT"/>
              </a:rPr>
              <a:t>E</a:t>
            </a:r>
            <a:r>
              <a:rPr lang="es-ES" sz="3200" b="0" i="0" u="none" strike="noStrike" baseline="0" dirty="0">
                <a:latin typeface="TimesNewRomanPSMT"/>
              </a:rPr>
              <a:t>n una segunda fase, se </a:t>
            </a:r>
            <a:r>
              <a:rPr lang="es-ES" sz="3200" b="1" i="0" u="none" strike="noStrike" baseline="0" dirty="0">
                <a:latin typeface="TimesNewRomanPSMT"/>
              </a:rPr>
              <a:t>eliminan</a:t>
            </a:r>
            <a:r>
              <a:rPr lang="es-ES" sz="3200" b="0" i="0" u="none" strike="noStrike" baseline="0" dirty="0">
                <a:latin typeface="TimesNewRomanPSMT"/>
              </a:rPr>
              <a:t> muchas de las que se</a:t>
            </a:r>
          </a:p>
          <a:p>
            <a:pPr algn="l"/>
            <a:r>
              <a:rPr lang="es-ES" sz="3200" b="0" i="0" u="none" strike="noStrike" baseline="0" dirty="0">
                <a:latin typeface="TimesNewRomanPSMT"/>
              </a:rPr>
              <a:t>realizan de manera inicial y se organiza el resto</a:t>
            </a:r>
            <a:endParaRPr lang="es-MX" sz="32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5CB6B4-2C10-FC6A-A011-A31814F5060F}"/>
              </a:ext>
            </a:extLst>
          </p:cNvPr>
          <p:cNvSpPr txBox="1"/>
          <p:nvPr/>
        </p:nvSpPr>
        <p:spPr>
          <a:xfrm>
            <a:off x="1199456" y="4588386"/>
            <a:ext cx="102251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3200" b="0" i="0" u="none" strike="noStrike" baseline="0" dirty="0">
                <a:latin typeface="TimesNewRomanPSMT"/>
              </a:rPr>
              <a:t>La tasa de muerte neuronal se estima entre el 25%-75% de las poblaciones iniciales, y tiene lugar en el último periodo prenatal y en el </a:t>
            </a:r>
            <a:r>
              <a:rPr lang="es-ES" sz="3200" b="1" i="0" u="none" strike="noStrike" baseline="0" dirty="0">
                <a:latin typeface="TimesNewRomanPSMT"/>
              </a:rPr>
              <a:t>periodo posnatal</a:t>
            </a:r>
            <a:r>
              <a:rPr lang="es-ES" sz="3200" b="0" i="0" u="none" strike="noStrike" baseline="0" dirty="0">
                <a:latin typeface="TimesNewRomanPSMT"/>
              </a:rPr>
              <a:t>.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1881505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B8CE1CC5-328F-468F-96C9-586DDF6B65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8929" y="629266"/>
            <a:ext cx="6586491" cy="783509"/>
          </a:xfrm>
        </p:spPr>
        <p:txBody>
          <a:bodyPr>
            <a:normAutofit fontScale="90000"/>
          </a:bodyPr>
          <a:lstStyle/>
          <a:p>
            <a:br>
              <a:rPr lang="es-ES" altLang="es-MX" sz="5400" dirty="0"/>
            </a:br>
            <a:r>
              <a:rPr lang="es-ES" altLang="es-MX" sz="5400" dirty="0"/>
              <a:t>Periodo fetal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0D5880EC-6008-46CF-BD17-1B7DCA3D2D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336" y="2060848"/>
            <a:ext cx="6586489" cy="3785419"/>
          </a:xfrm>
        </p:spPr>
        <p:txBody>
          <a:bodyPr>
            <a:normAutofit/>
          </a:bodyPr>
          <a:lstStyle/>
          <a:p>
            <a:pPr lvl="1"/>
            <a:r>
              <a:rPr lang="es-ES" altLang="es-MX" sz="2800" dirty="0"/>
              <a:t>3er mes:</a:t>
            </a:r>
          </a:p>
          <a:p>
            <a:pPr lvl="2"/>
            <a:r>
              <a:rPr lang="es-ES" altLang="es-MX" sz="2800" dirty="0"/>
              <a:t>Se desarrollan y conectan órganos, músculos y sistema nervioso</a:t>
            </a:r>
          </a:p>
          <a:p>
            <a:pPr lvl="2"/>
            <a:r>
              <a:rPr lang="es-ES" altLang="es-MX" sz="2800" dirty="0"/>
              <a:t>El cerebro manda señales</a:t>
            </a:r>
          </a:p>
          <a:p>
            <a:pPr lvl="2"/>
            <a:r>
              <a:rPr lang="es-ES" altLang="es-MX" sz="2800" dirty="0"/>
              <a:t>Los pulmones empiezan a expandirse</a:t>
            </a:r>
          </a:p>
          <a:p>
            <a:pPr lvl="2"/>
            <a:r>
              <a:rPr lang="es-ES" altLang="es-MX" sz="2800" dirty="0"/>
              <a:t>Se forman los genitales</a:t>
            </a:r>
          </a:p>
        </p:txBody>
      </p:sp>
      <p:pic>
        <p:nvPicPr>
          <p:cNvPr id="3074" name="Picture 2" descr="Ecografía 3D de un feto de 15 semanas">
            <a:extLst>
              <a:ext uri="{FF2B5EF4-FFF2-40B4-BE49-F238E27FC236}">
                <a16:creationId xmlns:a16="http://schemas.microsoft.com/office/drawing/2014/main" id="{E89920AE-011A-4CCA-9BCF-189F85437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8" r="14440" b="1"/>
          <a:stretch/>
        </p:blipFill>
        <p:spPr bwMode="auto">
          <a:xfrm>
            <a:off x="7556409" y="640082"/>
            <a:ext cx="3995928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51FC959E-87C4-4E85-91CD-58804C6A9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65430" y="629268"/>
            <a:ext cx="6586491" cy="639492"/>
          </a:xfrm>
        </p:spPr>
        <p:txBody>
          <a:bodyPr anchor="b">
            <a:normAutofit fontScale="90000"/>
          </a:bodyPr>
          <a:lstStyle/>
          <a:p>
            <a:r>
              <a:rPr lang="es-ES" altLang="es-MX" sz="4100" dirty="0"/>
              <a:t>Periodo fetal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6D45559F-BBD1-46C0-A61E-37317FA6B5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5430" y="1628800"/>
            <a:ext cx="6586489" cy="3785419"/>
          </a:xfrm>
        </p:spPr>
        <p:txBody>
          <a:bodyPr>
            <a:normAutofit fontScale="92500"/>
          </a:bodyPr>
          <a:lstStyle/>
          <a:p>
            <a:pPr lvl="1"/>
            <a:r>
              <a:rPr lang="es-ES" altLang="es-MX" sz="3200" dirty="0"/>
              <a:t>2º trimestre:</a:t>
            </a:r>
          </a:p>
          <a:p>
            <a:pPr lvl="2"/>
            <a:r>
              <a:rPr lang="es-ES" altLang="es-MX" sz="3200" dirty="0"/>
              <a:t>La madre percibe el movimiento</a:t>
            </a:r>
          </a:p>
          <a:p>
            <a:pPr lvl="2"/>
            <a:r>
              <a:rPr lang="es-ES" altLang="es-MX" sz="3200" dirty="0"/>
              <a:t>Todas las neuronas cerebrales ocupan su lugar definitivo</a:t>
            </a:r>
          </a:p>
          <a:p>
            <a:pPr lvl="2"/>
            <a:r>
              <a:rPr lang="es-ES" altLang="es-MX" sz="3200" dirty="0"/>
              <a:t>Sólo continúan produciéndose gliales</a:t>
            </a:r>
          </a:p>
          <a:p>
            <a:pPr lvl="2"/>
            <a:r>
              <a:rPr lang="es-ES" altLang="es-MX" sz="3200" dirty="0"/>
              <a:t>Adquiere nuevas habilidades de conducta</a:t>
            </a:r>
          </a:p>
        </p:txBody>
      </p:sp>
      <p:pic>
        <p:nvPicPr>
          <p:cNvPr id="4098" name="Picture 2" descr="Ecografía 4D de un feto de 20 semanas">
            <a:extLst>
              <a:ext uri="{FF2B5EF4-FFF2-40B4-BE49-F238E27FC236}">
                <a16:creationId xmlns:a16="http://schemas.microsoft.com/office/drawing/2014/main" id="{C5EE2FCE-C82E-4936-A7B3-EB7922498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r="13776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F149124A-2740-4FED-AE8E-9D561384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65430" y="629268"/>
            <a:ext cx="6586491" cy="711500"/>
          </a:xfrm>
        </p:spPr>
        <p:txBody>
          <a:bodyPr anchor="b">
            <a:normAutofit fontScale="90000"/>
          </a:bodyPr>
          <a:lstStyle/>
          <a:p>
            <a:br>
              <a:rPr lang="es-ES" altLang="es-MX" sz="4100" dirty="0"/>
            </a:br>
            <a:r>
              <a:rPr lang="es-ES" altLang="es-MX" sz="4100" dirty="0"/>
              <a:t>Periodo fetal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4B24573A-7A46-4D67-93BF-23F33F5E59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231" y="1772816"/>
            <a:ext cx="6586489" cy="3785419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s-ES" altLang="es-MX" sz="3200" dirty="0"/>
              <a:t>3er trimestre:</a:t>
            </a:r>
          </a:p>
          <a:p>
            <a:pPr lvl="2"/>
            <a:r>
              <a:rPr lang="es-ES" altLang="es-MX" sz="3200" dirty="0"/>
              <a:t>Adquiere la edad de viabilidad</a:t>
            </a:r>
          </a:p>
          <a:p>
            <a:pPr lvl="2"/>
            <a:r>
              <a:rPr lang="es-ES" altLang="es-MX" sz="3200" dirty="0"/>
              <a:t>Importante desarrollo de la corteza cerebral</a:t>
            </a:r>
          </a:p>
          <a:p>
            <a:pPr lvl="2"/>
            <a:r>
              <a:rPr lang="es-ES" altLang="es-MX" sz="3200" dirty="0"/>
              <a:t>Reacciona a los estímulos</a:t>
            </a:r>
          </a:p>
          <a:p>
            <a:pPr lvl="2"/>
            <a:r>
              <a:rPr lang="es-ES" altLang="es-MX" sz="3200" dirty="0"/>
              <a:t>Incrementa su peso en 2,5 kg y 18 cm</a:t>
            </a:r>
          </a:p>
          <a:p>
            <a:pPr lvl="2"/>
            <a:r>
              <a:rPr lang="es-ES" altLang="es-MX" sz="3200" dirty="0"/>
              <a:t>En el 8º mes reguladores de temperatura</a:t>
            </a:r>
          </a:p>
        </p:txBody>
      </p:sp>
      <p:pic>
        <p:nvPicPr>
          <p:cNvPr id="5126" name="Picture 6" descr="Foto bebé semana 32">
            <a:extLst>
              <a:ext uri="{FF2B5EF4-FFF2-40B4-BE49-F238E27FC236}">
                <a16:creationId xmlns:a16="http://schemas.microsoft.com/office/drawing/2014/main" id="{448E802B-5FC9-473F-85E0-E49D0FCC9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1" r="24586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04CEE998-52D8-49CE-9AAC-E3EFC74BCD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s-ES" altLang="es-MX" sz="4800" b="1"/>
              <a:t>DESARROLLO PRENATAL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45CF7CCB-0E68-471B-A68E-19386810CE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s-ES" altLang="es-MX" sz="2200"/>
              <a:t>El periodo del Cigoto</a:t>
            </a:r>
          </a:p>
          <a:p>
            <a:r>
              <a:rPr lang="es-ES" altLang="es-MX" sz="2200"/>
              <a:t>El periodo del Embrión</a:t>
            </a:r>
          </a:p>
          <a:p>
            <a:r>
              <a:rPr lang="es-ES" altLang="es-MX" sz="2200"/>
              <a:t>El periodo del Feto</a:t>
            </a:r>
          </a:p>
        </p:txBody>
      </p:sp>
      <p:pic>
        <p:nvPicPr>
          <p:cNvPr id="1026" name="Picture 2" descr="Cigoto, embrión y feto: ¿cuál es la diferencia?">
            <a:extLst>
              <a:ext uri="{FF2B5EF4-FFF2-40B4-BE49-F238E27FC236}">
                <a16:creationId xmlns:a16="http://schemas.microsoft.com/office/drawing/2014/main" id="{A5DCCBA4-57FE-CA95-68E5-B9114595D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1843" y="2290936"/>
            <a:ext cx="9316122" cy="39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0DB06-2AE1-4CA4-B505-F447ACE3D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Desarrollo prenatal </a:t>
            </a:r>
            <a:br>
              <a:rPr lang="es-MX" dirty="0"/>
            </a:br>
            <a:r>
              <a:rPr lang="es-MX" sz="22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https://www.natalben.com/desarrollo-feto-semana-a-semana</a:t>
            </a:r>
            <a:br>
              <a:rPr lang="es-MX" dirty="0"/>
            </a:b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C15AC16-7444-45D5-BB4A-70E2A816E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844824"/>
            <a:ext cx="8473006" cy="45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89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A5CAC89-7822-A0B7-9323-80300137C039}"/>
              </a:ext>
            </a:extLst>
          </p:cNvPr>
          <p:cNvSpPr txBox="1"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Desarrollo posnatal 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74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12B43A2-A55D-9A90-C862-DFF818B7A829}"/>
              </a:ext>
            </a:extLst>
          </p:cNvPr>
          <p:cNvSpPr txBox="1"/>
          <p:nvPr/>
        </p:nvSpPr>
        <p:spPr>
          <a:xfrm>
            <a:off x="479376" y="2890391"/>
            <a:ext cx="106571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/>
              <a:t>Alcanzar la madurez cerebral requiere toda nuestra infancia y adolescencia, dura aproximadamente unos </a:t>
            </a:r>
            <a:r>
              <a:rPr lang="es-ES" sz="3200" b="1" dirty="0"/>
              <a:t>20 años</a:t>
            </a:r>
            <a:r>
              <a:rPr lang="es-ES" sz="3200" dirty="0"/>
              <a:t>…</a:t>
            </a:r>
            <a:endParaRPr lang="es-MX" sz="3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DC8F221-7787-4FE6-D39C-334A8F545D93}"/>
              </a:ext>
            </a:extLst>
          </p:cNvPr>
          <p:cNvSpPr txBox="1"/>
          <p:nvPr/>
        </p:nvSpPr>
        <p:spPr>
          <a:xfrm>
            <a:off x="479376" y="26064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000" b="1" dirty="0"/>
              <a:t>Neurodesarrollo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DB37CDB-9333-9BF5-9A42-6E31A6395665}"/>
              </a:ext>
            </a:extLst>
          </p:cNvPr>
          <p:cNvSpPr txBox="1"/>
          <p:nvPr/>
        </p:nvSpPr>
        <p:spPr>
          <a:xfrm>
            <a:off x="479376" y="1412776"/>
            <a:ext cx="106571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/>
              <a:t>El neurodesarrollo es un proceso lento que empieza en la concepción y no cesa hasta la muerte.</a:t>
            </a:r>
            <a:endParaRPr lang="es-MX" sz="32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5276742-D6D8-76E0-2C77-7A9CFFFCAE5C}"/>
              </a:ext>
            </a:extLst>
          </p:cNvPr>
          <p:cNvSpPr txBox="1"/>
          <p:nvPr/>
        </p:nvSpPr>
        <p:spPr>
          <a:xfrm>
            <a:off x="479376" y="4367302"/>
            <a:ext cx="112332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/>
              <a:t>Cualquier alteración en la diferenciación neuronal puede dar como resultado anormalidades en el desarrollo cortical y ocasionar retardo en el desarrollo cognoscitivo.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3619860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0715E2E-58E4-CD15-4F5A-A4641D266666}"/>
              </a:ext>
            </a:extLst>
          </p:cNvPr>
          <p:cNvSpPr txBox="1"/>
          <p:nvPr/>
        </p:nvSpPr>
        <p:spPr>
          <a:xfrm>
            <a:off x="0" y="188640"/>
            <a:ext cx="71287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000" b="1" dirty="0"/>
              <a:t>Formación de sinapsis estables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9BA9227-37AA-F126-57AC-8D670A3D9A30}"/>
              </a:ext>
            </a:extLst>
          </p:cNvPr>
          <p:cNvSpPr txBox="1"/>
          <p:nvPr/>
        </p:nvSpPr>
        <p:spPr>
          <a:xfrm>
            <a:off x="239037" y="1443841"/>
            <a:ext cx="82809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/>
              <a:t>En esta etapa se define:</a:t>
            </a:r>
          </a:p>
          <a:p>
            <a:endParaRPr lang="es-E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Información de la posición neuronal final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Prolongaciones de sus axones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Establecimiento de las redes de conexión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Proyecciones de axones a otras regiones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Disparo pre y post sináptica sobre la red </a:t>
            </a:r>
            <a:endParaRPr lang="es-MX" sz="3600" dirty="0"/>
          </a:p>
        </p:txBody>
      </p:sp>
      <p:pic>
        <p:nvPicPr>
          <p:cNvPr id="12290" name="Picture 2" descr="Sinapsis - GUIAS DE NEURO">
            <a:extLst>
              <a:ext uri="{FF2B5EF4-FFF2-40B4-BE49-F238E27FC236}">
                <a16:creationId xmlns:a16="http://schemas.microsoft.com/office/drawing/2014/main" id="{1A4C7BA3-C391-EC48-6EDF-9F146AC97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39" y="2460798"/>
            <a:ext cx="3696723" cy="271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920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2BD2BC3C-7AB5-CF27-8B94-FA73398BB2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375628" y="583813"/>
            <a:ext cx="5005064" cy="610617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BE30EB3-8EE0-2BDC-C7DC-DFBE7F8A7DDA}"/>
              </a:ext>
            </a:extLst>
          </p:cNvPr>
          <p:cNvSpPr txBox="1"/>
          <p:nvPr/>
        </p:nvSpPr>
        <p:spPr>
          <a:xfrm>
            <a:off x="263352" y="26064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b="1" dirty="0"/>
              <a:t>Desarrollo neuroquímico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D9A7692-B068-5C49-F35B-C4AA23BE7CE5}"/>
              </a:ext>
            </a:extLst>
          </p:cNvPr>
          <p:cNvSpPr txBox="1"/>
          <p:nvPr/>
        </p:nvSpPr>
        <p:spPr>
          <a:xfrm>
            <a:off x="271756" y="1124744"/>
            <a:ext cx="114408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/>
              <a:t>El aparato neuroquímico de un sistema neuronal tiene un desarrollo exitoso cuando se va articulando con las demandas ambientales que recibe</a:t>
            </a:r>
            <a:endParaRPr lang="es-MX" sz="32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200BCBC-4F58-C089-FDE1-3E226BC42FE5}"/>
              </a:ext>
            </a:extLst>
          </p:cNvPr>
          <p:cNvSpPr txBox="1"/>
          <p:nvPr/>
        </p:nvSpPr>
        <p:spPr>
          <a:xfrm>
            <a:off x="839416" y="291216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dirty="0"/>
              <a:t>Factor genético directo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6D83BE3-1DD0-6F22-B080-7CAAD6A120A0}"/>
              </a:ext>
            </a:extLst>
          </p:cNvPr>
          <p:cNvSpPr txBox="1"/>
          <p:nvPr/>
        </p:nvSpPr>
        <p:spPr>
          <a:xfrm>
            <a:off x="1343472" y="3471099"/>
            <a:ext cx="95050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/>
              <a:t>Determina la primera etapa de la síntesis de proteínas, luego el desarrollo de los receptores de membrana y las funciones relacionadas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403963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CD88EF3-7EBE-D15E-65B9-9B508C54EFCD}"/>
              </a:ext>
            </a:extLst>
          </p:cNvPr>
          <p:cNvSpPr txBox="1"/>
          <p:nvPr/>
        </p:nvSpPr>
        <p:spPr>
          <a:xfrm>
            <a:off x="3215680" y="1753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b="1" dirty="0"/>
              <a:t>Lenguaje y desarrollo cerebral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9F05437-61B9-4878-1A00-112BBCC27A3C}"/>
              </a:ext>
            </a:extLst>
          </p:cNvPr>
          <p:cNvSpPr txBox="1"/>
          <p:nvPr/>
        </p:nvSpPr>
        <p:spPr>
          <a:xfrm>
            <a:off x="515380" y="1340768"/>
            <a:ext cx="1116124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Se estima que entre los </a:t>
            </a:r>
            <a:r>
              <a:rPr lang="es-ES" sz="2800" b="1" dirty="0"/>
              <a:t>2 y los 3 años </a:t>
            </a:r>
            <a:r>
              <a:rPr lang="es-ES" sz="2800" dirty="0"/>
              <a:t>se adquiere cerca del 50% del lenguaje que se poseerá durante la adultez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Los primeros 3 meses el niño solamente produce </a:t>
            </a:r>
            <a:r>
              <a:rPr lang="es-ES" sz="2800" b="1" dirty="0"/>
              <a:t>llanto</a:t>
            </a:r>
            <a:r>
              <a:rPr lang="es-ES" sz="2800" dirty="0"/>
              <a:t> como forma de expresar desagrado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La maduración de las vías auditivas corticales se ha relacionado con la </a:t>
            </a:r>
            <a:r>
              <a:rPr lang="es-ES" sz="2800" b="1" dirty="0"/>
              <a:t>repetición de sonidos </a:t>
            </a:r>
            <a:r>
              <a:rPr lang="es-ES" sz="2800" dirty="0"/>
              <a:t>que aparece entre los 4 y los 7 meses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La estructura de frase se comienza a observar entre los 18 y los 36 meses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/>
              <a:t>12 años</a:t>
            </a:r>
            <a:r>
              <a:rPr lang="es-ES" sz="2800" dirty="0"/>
              <a:t> se logra la adquisición completa de </a:t>
            </a:r>
            <a:r>
              <a:rPr lang="es-MX" sz="2800" dirty="0"/>
              <a:t>fonología, léxico, gramática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4A2AB89-7FF0-925E-2C9E-7C3C26E062A8}"/>
              </a:ext>
            </a:extLst>
          </p:cNvPr>
          <p:cNvSpPr txBox="1"/>
          <p:nvPr/>
        </p:nvSpPr>
        <p:spPr>
          <a:xfrm>
            <a:off x="695400" y="5301208"/>
            <a:ext cx="1011712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0000"/>
                </a:solidFill>
              </a:rPr>
              <a:t>NOTA</a:t>
            </a:r>
            <a:r>
              <a:rPr lang="es-ES" sz="2800" dirty="0"/>
              <a:t>: Durante este período se reduce el número de sinapsis y se incrementa la complejidad de las arborizaciones dendríticas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68754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AF113B0-BFE7-35C8-C233-DB535CAC6765}"/>
              </a:ext>
            </a:extLst>
          </p:cNvPr>
          <p:cNvSpPr txBox="1"/>
          <p:nvPr/>
        </p:nvSpPr>
        <p:spPr>
          <a:xfrm>
            <a:off x="1775520" y="260648"/>
            <a:ext cx="8376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/>
              <a:t>Funciones ejecutivas y desarrollo cerebral </a:t>
            </a:r>
            <a:endParaRPr lang="es-MX" sz="36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56C1A0D-130B-A431-3C8F-4EA6B91FFA50}"/>
              </a:ext>
            </a:extLst>
          </p:cNvPr>
          <p:cNvSpPr txBox="1"/>
          <p:nvPr/>
        </p:nvSpPr>
        <p:spPr>
          <a:xfrm>
            <a:off x="455204" y="1196752"/>
            <a:ext cx="110172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/>
              <a:t>Las rutinas responsables de la </a:t>
            </a:r>
            <a:r>
              <a:rPr lang="es-ES" sz="2800" b="1" dirty="0"/>
              <a:t>monitorización y regulación </a:t>
            </a:r>
            <a:r>
              <a:rPr lang="es-ES" sz="2800" dirty="0"/>
              <a:t>de los procesos cognitivos durante la realización de </a:t>
            </a:r>
            <a:r>
              <a:rPr lang="es-ES" sz="2800" b="1" dirty="0"/>
              <a:t>tareas cognitivas </a:t>
            </a:r>
            <a:r>
              <a:rPr lang="es-ES" sz="2800" dirty="0"/>
              <a:t>complejas</a:t>
            </a:r>
            <a:endParaRPr lang="es-MX" sz="2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283E649-1621-1898-41E6-78278D72D11F}"/>
              </a:ext>
            </a:extLst>
          </p:cNvPr>
          <p:cNvSpPr txBox="1"/>
          <p:nvPr/>
        </p:nvSpPr>
        <p:spPr>
          <a:xfrm>
            <a:off x="456632" y="227687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Se incluyen: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F4B0396-B7CB-DE8F-B3BD-1E6B970D554C}"/>
              </a:ext>
            </a:extLst>
          </p:cNvPr>
          <p:cNvSpPr txBox="1"/>
          <p:nvPr/>
        </p:nvSpPr>
        <p:spPr>
          <a:xfrm>
            <a:off x="839416" y="2800092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La habilidad para planear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Organizar información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La flexibilidad de pensamiento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La capacidad para controlar impulsos</a:t>
            </a:r>
            <a:endParaRPr lang="es-MX" sz="280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2F3484F-B12C-B240-CD25-CC11105B163F}"/>
              </a:ext>
            </a:extLst>
          </p:cNvPr>
          <p:cNvGrpSpPr/>
          <p:nvPr/>
        </p:nvGrpSpPr>
        <p:grpSpPr>
          <a:xfrm>
            <a:off x="4943872" y="2142284"/>
            <a:ext cx="7031120" cy="3229815"/>
            <a:chOff x="4943872" y="2142284"/>
            <a:chExt cx="7031120" cy="3229815"/>
          </a:xfrm>
        </p:grpSpPr>
        <p:pic>
          <p:nvPicPr>
            <p:cNvPr id="14338" name="Picture 2" descr="Ilustración neurociencias: Corteza prefrontal | Asociación Educar para el  Desarrollo Humano">
              <a:extLst>
                <a:ext uri="{FF2B5EF4-FFF2-40B4-BE49-F238E27FC236}">
                  <a16:creationId xmlns:a16="http://schemas.microsoft.com/office/drawing/2014/main" id="{756B6FD3-28A5-B6F1-8D4A-85943E276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887" y="2142284"/>
              <a:ext cx="6887105" cy="322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D83C0DB7-9F94-A131-1D14-00F84D92F383}"/>
                </a:ext>
              </a:extLst>
            </p:cNvPr>
            <p:cNvSpPr/>
            <p:nvPr/>
          </p:nvSpPr>
          <p:spPr>
            <a:xfrm>
              <a:off x="4943872" y="2142284"/>
              <a:ext cx="2808312" cy="6578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4BF256D-18C5-B657-9196-7A34225C1260}"/>
              </a:ext>
            </a:extLst>
          </p:cNvPr>
          <p:cNvSpPr txBox="1"/>
          <p:nvPr/>
        </p:nvSpPr>
        <p:spPr>
          <a:xfrm>
            <a:off x="587388" y="5246803"/>
            <a:ext cx="110172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/>
              <a:t>Comienzan su desarrollo en la </a:t>
            </a:r>
            <a:r>
              <a:rPr lang="es-ES" sz="2800" b="1" dirty="0"/>
              <a:t>infancia</a:t>
            </a:r>
            <a:r>
              <a:rPr lang="es-ES" sz="2800" dirty="0"/>
              <a:t> cuando el niño adquiere la capacidad para </a:t>
            </a:r>
            <a:r>
              <a:rPr lang="es-ES" sz="2800" b="1" dirty="0"/>
              <a:t>controlar la conducta </a:t>
            </a:r>
            <a:r>
              <a:rPr lang="es-ES" sz="2800" dirty="0"/>
              <a:t>usando información previa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815865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n qué consiste la asimetría cerebral">
            <a:extLst>
              <a:ext uri="{FF2B5EF4-FFF2-40B4-BE49-F238E27FC236}">
                <a16:creationId xmlns:a16="http://schemas.microsoft.com/office/drawing/2014/main" id="{D9D26381-8FE9-41B8-0630-9DEB36B91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38" y="0"/>
            <a:ext cx="859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93C5094-E2FB-5CFA-EDF9-BF5B2F395BAA}"/>
              </a:ext>
            </a:extLst>
          </p:cNvPr>
          <p:cNvSpPr txBox="1"/>
          <p:nvPr/>
        </p:nvSpPr>
        <p:spPr>
          <a:xfrm>
            <a:off x="2135560" y="332656"/>
            <a:ext cx="8520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/>
              <a:t>Asimetría cerebral y desarrollo cerebral </a:t>
            </a:r>
            <a:endParaRPr lang="es-MX" sz="36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3F10EAA-FA00-9843-197F-E0BE3C295876}"/>
              </a:ext>
            </a:extLst>
          </p:cNvPr>
          <p:cNvSpPr txBox="1"/>
          <p:nvPr/>
        </p:nvSpPr>
        <p:spPr>
          <a:xfrm>
            <a:off x="443372" y="1340768"/>
            <a:ext cx="113052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/>
              <a:t>Se refiere a las diferencias en la </a:t>
            </a:r>
            <a:r>
              <a:rPr lang="es-ES" sz="3200" b="1" dirty="0"/>
              <a:t>especialización</a:t>
            </a:r>
            <a:r>
              <a:rPr lang="es-ES" sz="3200" dirty="0"/>
              <a:t> de las funciones de los dos </a:t>
            </a:r>
            <a:r>
              <a:rPr lang="es-ES" sz="3200" b="1" dirty="0"/>
              <a:t>hemisferios</a:t>
            </a:r>
            <a:r>
              <a:rPr lang="es-ES" sz="3200" dirty="0"/>
              <a:t> cerebrales</a:t>
            </a:r>
            <a:endParaRPr lang="es-MX" sz="32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B692562-CBF5-7330-A9B4-5CF100A85651}"/>
              </a:ext>
            </a:extLst>
          </p:cNvPr>
          <p:cNvSpPr txBox="1"/>
          <p:nvPr/>
        </p:nvSpPr>
        <p:spPr>
          <a:xfrm>
            <a:off x="463362" y="2779767"/>
            <a:ext cx="1096123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Esta asimetría es un indicador de maduración cerebral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Desde los 18 meses se puede observar una tendencia a la preferencia manual en niños que van a ser diestros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La consistencia en la preferencia manual se da a los 4 años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2093035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 descr="Cuadro de los estadios del desarrollo de la inteligencia según Piaget. -  Encyclopaedia Herder">
            <a:extLst>
              <a:ext uri="{FF2B5EF4-FFF2-40B4-BE49-F238E27FC236}">
                <a16:creationId xmlns:a16="http://schemas.microsoft.com/office/drawing/2014/main" id="{81BFCD1A-0F97-17FB-2066-E68F68F5C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84" y="194728"/>
            <a:ext cx="9289032" cy="646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375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s diferencias entre 'cigoto', 'embrión' y 'feto' durante un embarazo">
            <a:extLst>
              <a:ext uri="{FF2B5EF4-FFF2-40B4-BE49-F238E27FC236}">
                <a16:creationId xmlns:a16="http://schemas.microsoft.com/office/drawing/2014/main" id="{D1692C9B-1F20-04E4-C066-9854F0762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027770"/>
            <a:ext cx="9649072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A8A7F87-5A66-E624-DDEA-9D46E6B1CCA9}"/>
              </a:ext>
            </a:extLst>
          </p:cNvPr>
          <p:cNvSpPr txBox="1"/>
          <p:nvPr/>
        </p:nvSpPr>
        <p:spPr>
          <a:xfrm>
            <a:off x="2135560" y="725774"/>
            <a:ext cx="4248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0" i="0" u="none" strike="noStrike" baseline="0" dirty="0">
                <a:latin typeface="TimesNewRomanPSMT"/>
              </a:rPr>
              <a:t>En la trompa de Falopio</a:t>
            </a:r>
            <a:endParaRPr lang="es-MX" sz="3200" dirty="0"/>
          </a:p>
        </p:txBody>
      </p:sp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859927E7-605F-E547-6C01-CF88EF8A5DDC}"/>
              </a:ext>
            </a:extLst>
          </p:cNvPr>
          <p:cNvSpPr/>
          <p:nvPr/>
        </p:nvSpPr>
        <p:spPr>
          <a:xfrm>
            <a:off x="3575720" y="1310549"/>
            <a:ext cx="792088" cy="584775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632AE0B-C3E4-6FB3-B22C-3E0F8769E171}"/>
              </a:ext>
            </a:extLst>
          </p:cNvPr>
          <p:cNvCxnSpPr/>
          <p:nvPr/>
        </p:nvCxnSpPr>
        <p:spPr>
          <a:xfrm flipV="1">
            <a:off x="8976320" y="1700808"/>
            <a:ext cx="288032" cy="86409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ECEAE7DF-D99C-D078-8E13-674A479EB0FD}"/>
              </a:ext>
            </a:extLst>
          </p:cNvPr>
          <p:cNvSpPr txBox="1"/>
          <p:nvPr/>
        </p:nvSpPr>
        <p:spPr>
          <a:xfrm>
            <a:off x="7680176" y="1018161"/>
            <a:ext cx="4248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latin typeface="TimesNewRomanPSMT"/>
              </a:rPr>
              <a:t>S</a:t>
            </a:r>
            <a:r>
              <a:rPr lang="es-ES" sz="3200" b="1" i="0" u="none" strike="noStrike" baseline="0" dirty="0">
                <a:latin typeface="TimesNewRomanPSMT"/>
              </a:rPr>
              <a:t>ucesivas mitosis</a:t>
            </a:r>
            <a:endParaRPr lang="es-MX" sz="3200" b="1" dirty="0"/>
          </a:p>
        </p:txBody>
      </p:sp>
    </p:spTree>
    <p:extLst>
      <p:ext uri="{BB962C8B-B14F-4D97-AF65-F5344CB8AC3E}">
        <p14:creationId xmlns:p14="http://schemas.microsoft.com/office/powerpoint/2010/main" val="188010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scubre todas las ETAPAS del CIGOTO - ¡RESUMEN COMPLETO!">
            <a:extLst>
              <a:ext uri="{FF2B5EF4-FFF2-40B4-BE49-F238E27FC236}">
                <a16:creationId xmlns:a16="http://schemas.microsoft.com/office/drawing/2014/main" id="{920D081E-AB5F-70F9-3305-E48238587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692696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C9D0ED6-CE8B-EE37-A040-04FCB392F9B5}"/>
              </a:ext>
            </a:extLst>
          </p:cNvPr>
          <p:cNvSpPr txBox="1"/>
          <p:nvPr/>
        </p:nvSpPr>
        <p:spPr>
          <a:xfrm>
            <a:off x="6096000" y="692696"/>
            <a:ext cx="57149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i="0" u="none" strike="noStrike" baseline="0" dirty="0">
                <a:latin typeface="TimesNewRomanPSMT"/>
              </a:rPr>
              <a:t>Mórula</a:t>
            </a:r>
            <a:r>
              <a:rPr lang="es-MX" sz="3200" b="0" i="0" u="none" strike="noStrike" baseline="0" dirty="0">
                <a:latin typeface="TimesNewRomanPSMT"/>
              </a:rPr>
              <a:t>: de doce a dieciséis células homogéneas (3er día).</a:t>
            </a:r>
            <a:endParaRPr lang="es-MX" sz="3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A3F5179-8B68-5D70-309D-6AFC4968463F}"/>
              </a:ext>
            </a:extLst>
          </p:cNvPr>
          <p:cNvSpPr txBox="1"/>
          <p:nvPr/>
        </p:nvSpPr>
        <p:spPr>
          <a:xfrm>
            <a:off x="7824192" y="2276872"/>
            <a:ext cx="18661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3200" b="1" i="0" u="none" strike="noStrike" baseline="0" dirty="0">
                <a:latin typeface="TimesNewRomanPSMT"/>
              </a:rPr>
              <a:t>Blástula</a:t>
            </a:r>
            <a:endParaRPr lang="es-MX" sz="3200" dirty="0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DDB64C07-6C22-9BCA-F834-E2BB56A3EF08}"/>
              </a:ext>
            </a:extLst>
          </p:cNvPr>
          <p:cNvSpPr/>
          <p:nvPr/>
        </p:nvSpPr>
        <p:spPr>
          <a:xfrm>
            <a:off x="8328248" y="1844824"/>
            <a:ext cx="504056" cy="432048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4758CB2-6B7F-0E87-3430-CB4F9AD08321}"/>
              </a:ext>
            </a:extLst>
          </p:cNvPr>
          <p:cNvSpPr txBox="1"/>
          <p:nvPr/>
        </p:nvSpPr>
        <p:spPr>
          <a:xfrm>
            <a:off x="6276020" y="2708920"/>
            <a:ext cx="4608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TimesNewRomanPSMT"/>
              </a:rPr>
              <a:t>S</a:t>
            </a:r>
            <a:r>
              <a:rPr lang="es-ES" sz="2800" b="0" i="0" u="none" strike="noStrike" baseline="0" dirty="0">
                <a:latin typeface="TimesNewRomanPSMT"/>
              </a:rPr>
              <a:t>e implanta en el útero</a:t>
            </a:r>
            <a:endParaRPr lang="es-MX" sz="2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95D4684-1C2C-7179-66FE-5CA582721FC7}"/>
              </a:ext>
            </a:extLst>
          </p:cNvPr>
          <p:cNvSpPr txBox="1"/>
          <p:nvPr/>
        </p:nvSpPr>
        <p:spPr>
          <a:xfrm>
            <a:off x="7115100" y="3073033"/>
            <a:ext cx="29303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0" i="0" u="none" strike="noStrike" baseline="0" dirty="0">
                <a:latin typeface="TimesNewRomanPSMT"/>
              </a:rPr>
              <a:t>(7 días)</a:t>
            </a:r>
            <a:endParaRPr lang="es-MX" sz="2800" dirty="0"/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FE354145-BCAB-BDB3-3DF2-6CDD4B5E8C35}"/>
              </a:ext>
            </a:extLst>
          </p:cNvPr>
          <p:cNvSpPr/>
          <p:nvPr/>
        </p:nvSpPr>
        <p:spPr>
          <a:xfrm>
            <a:off x="8449443" y="3701946"/>
            <a:ext cx="504056" cy="432048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F868989-210C-E129-161D-4F9D81312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4239687"/>
            <a:ext cx="3991797" cy="25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44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A80A513-D0A2-B0EE-BF83-DD1CD8A24127}"/>
              </a:ext>
            </a:extLst>
          </p:cNvPr>
          <p:cNvSpPr txBox="1"/>
          <p:nvPr/>
        </p:nvSpPr>
        <p:spPr>
          <a:xfrm>
            <a:off x="2567608" y="231182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altLang="es-MX" sz="3600" b="1" dirty="0"/>
              <a:t>El periodo del embrión</a:t>
            </a:r>
          </a:p>
          <a:p>
            <a:pPr algn="ctr"/>
            <a:r>
              <a:rPr lang="es-ES" altLang="es-MX" sz="2400" dirty="0"/>
              <a:t>(1 mes)</a:t>
            </a:r>
          </a:p>
        </p:txBody>
      </p: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0C3C8D8B-9567-349C-DC9B-1DF0F15D8327}"/>
              </a:ext>
            </a:extLst>
          </p:cNvPr>
          <p:cNvSpPr/>
          <p:nvPr/>
        </p:nvSpPr>
        <p:spPr>
          <a:xfrm>
            <a:off x="5244788" y="1334885"/>
            <a:ext cx="648072" cy="432048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4C8984-6A43-28AE-424D-1DA453FA2F0B}"/>
              </a:ext>
            </a:extLst>
          </p:cNvPr>
          <p:cNvSpPr txBox="1"/>
          <p:nvPr/>
        </p:nvSpPr>
        <p:spPr>
          <a:xfrm>
            <a:off x="2567608" y="185497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latin typeface="TimesNewRomanPSMT"/>
              </a:rPr>
              <a:t>C</a:t>
            </a:r>
            <a:r>
              <a:rPr lang="pt-BR" sz="2800" b="0" i="0" u="none" strike="noStrike" baseline="0" dirty="0">
                <a:latin typeface="TimesNewRomanPSMT"/>
              </a:rPr>
              <a:t>onstituído por </a:t>
            </a:r>
            <a:r>
              <a:rPr lang="pt-BR" sz="2800" b="1" i="0" u="none" strike="noStrike" baseline="0" dirty="0">
                <a:latin typeface="TimesNewRomanPSMT"/>
              </a:rPr>
              <a:t>dos capas </a:t>
            </a:r>
            <a:r>
              <a:rPr lang="pt-BR" sz="2800" b="0" i="0" u="none" strike="noStrike" baseline="0" dirty="0">
                <a:latin typeface="TimesNewRomanPSMT"/>
              </a:rPr>
              <a:t>de células</a:t>
            </a:r>
            <a:endParaRPr lang="es-MX" sz="2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991F806-C11C-F003-DDBD-AC6D34AECA54}"/>
              </a:ext>
            </a:extLst>
          </p:cNvPr>
          <p:cNvSpPr txBox="1"/>
          <p:nvPr/>
        </p:nvSpPr>
        <p:spPr>
          <a:xfrm>
            <a:off x="-828092" y="307751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i="0" u="none" strike="noStrike" baseline="0" dirty="0">
                <a:latin typeface="TimesNewRomanPSMT"/>
              </a:rPr>
              <a:t>Epiblasto</a:t>
            </a:r>
            <a:endParaRPr lang="es-MX" sz="28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64CCDDB-0559-63E7-D090-4E10EFBF7A86}"/>
              </a:ext>
            </a:extLst>
          </p:cNvPr>
          <p:cNvSpPr txBox="1"/>
          <p:nvPr/>
        </p:nvSpPr>
        <p:spPr>
          <a:xfrm>
            <a:off x="5615608" y="305701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i="0" u="none" strike="noStrike" baseline="0" dirty="0">
                <a:latin typeface="TimesNewRomanPSMT"/>
              </a:rPr>
              <a:t>Hipoblasto</a:t>
            </a:r>
            <a:endParaRPr lang="es-MX" sz="2800" b="1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5780B1C-15F9-6776-1DAE-CD2AE269323F}"/>
              </a:ext>
            </a:extLst>
          </p:cNvPr>
          <p:cNvCxnSpPr/>
          <p:nvPr/>
        </p:nvCxnSpPr>
        <p:spPr>
          <a:xfrm flipH="1">
            <a:off x="2783632" y="2378193"/>
            <a:ext cx="2376264" cy="699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81D9E78-B24F-E445-80E4-31ACF095B691}"/>
              </a:ext>
            </a:extLst>
          </p:cNvPr>
          <p:cNvCxnSpPr>
            <a:cxnSpLocks/>
          </p:cNvCxnSpPr>
          <p:nvPr/>
        </p:nvCxnSpPr>
        <p:spPr>
          <a:xfrm>
            <a:off x="6059059" y="2429425"/>
            <a:ext cx="2125173" cy="648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F1E18C6-4F07-4465-2BB9-3375F594FD66}"/>
              </a:ext>
            </a:extLst>
          </p:cNvPr>
          <p:cNvSpPr txBox="1"/>
          <p:nvPr/>
        </p:nvSpPr>
        <p:spPr>
          <a:xfrm>
            <a:off x="3406492" y="3776815"/>
            <a:ext cx="4324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0" i="0" u="none" strike="noStrike" baseline="0" dirty="0">
                <a:latin typeface="TimesNewRomanPSMT"/>
              </a:rPr>
              <a:t>Producir migración de células</a:t>
            </a:r>
            <a:endParaRPr lang="es-MX" sz="2400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5CBB29A7-23CB-8035-8158-4F7F4DD4DB88}"/>
              </a:ext>
            </a:extLst>
          </p:cNvPr>
          <p:cNvCxnSpPr/>
          <p:nvPr/>
        </p:nvCxnSpPr>
        <p:spPr>
          <a:xfrm>
            <a:off x="2783632" y="3501008"/>
            <a:ext cx="792088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0730214-7854-27E4-D46E-CCE355752856}"/>
              </a:ext>
            </a:extLst>
          </p:cNvPr>
          <p:cNvCxnSpPr>
            <a:cxnSpLocks/>
          </p:cNvCxnSpPr>
          <p:nvPr/>
        </p:nvCxnSpPr>
        <p:spPr>
          <a:xfrm flipH="1">
            <a:off x="7320136" y="3560791"/>
            <a:ext cx="1103784" cy="372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5194D09-267F-98A6-F229-894F9F8C12BB}"/>
              </a:ext>
            </a:extLst>
          </p:cNvPr>
          <p:cNvSpPr txBox="1"/>
          <p:nvPr/>
        </p:nvSpPr>
        <p:spPr>
          <a:xfrm>
            <a:off x="3682092" y="5877272"/>
            <a:ext cx="3867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i="0" u="none" strike="noStrike" baseline="0" dirty="0">
                <a:latin typeface="TimesNewRomanPSMT"/>
              </a:rPr>
              <a:t>MESODERMO</a:t>
            </a:r>
            <a:endParaRPr lang="es-MX" sz="32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9764FE2-98C3-30BA-A81B-C8D88BC46062}"/>
              </a:ext>
            </a:extLst>
          </p:cNvPr>
          <p:cNvSpPr txBox="1"/>
          <p:nvPr/>
        </p:nvSpPr>
        <p:spPr>
          <a:xfrm>
            <a:off x="598180" y="4760137"/>
            <a:ext cx="28083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0" i="0" u="none" strike="noStrike" baseline="0" dirty="0">
                <a:latin typeface="TimesNewRomanPSMT"/>
              </a:rPr>
              <a:t>ECTODERMO</a:t>
            </a:r>
            <a:endParaRPr lang="es-MX" sz="32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7797972-2F2B-5745-C4D5-A7260750F1F8}"/>
              </a:ext>
            </a:extLst>
          </p:cNvPr>
          <p:cNvSpPr txBox="1"/>
          <p:nvPr/>
        </p:nvSpPr>
        <p:spPr>
          <a:xfrm>
            <a:off x="7586768" y="4746903"/>
            <a:ext cx="3135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0" i="0" u="none" strike="noStrike" baseline="0" dirty="0">
                <a:latin typeface="TimesNewRomanPSMT"/>
              </a:rPr>
              <a:t>ENDODERMO</a:t>
            </a:r>
            <a:endParaRPr lang="es-MX" sz="2800" dirty="0"/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6C6AB8E2-B3A6-E9C3-4E93-C9FBD4969C1A}"/>
              </a:ext>
            </a:extLst>
          </p:cNvPr>
          <p:cNvSpPr/>
          <p:nvPr/>
        </p:nvSpPr>
        <p:spPr>
          <a:xfrm>
            <a:off x="1786312" y="3611336"/>
            <a:ext cx="648072" cy="1148800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260CF743-B5E0-6134-8A87-DB13D2067BB2}"/>
              </a:ext>
            </a:extLst>
          </p:cNvPr>
          <p:cNvSpPr/>
          <p:nvPr/>
        </p:nvSpPr>
        <p:spPr>
          <a:xfrm>
            <a:off x="8640924" y="3639934"/>
            <a:ext cx="648072" cy="1148800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Flecha: hacia abajo 29">
            <a:extLst>
              <a:ext uri="{FF2B5EF4-FFF2-40B4-BE49-F238E27FC236}">
                <a16:creationId xmlns:a16="http://schemas.microsoft.com/office/drawing/2014/main" id="{48AE3F3D-4251-A241-9409-68E5BC8CA164}"/>
              </a:ext>
            </a:extLst>
          </p:cNvPr>
          <p:cNvSpPr/>
          <p:nvPr/>
        </p:nvSpPr>
        <p:spPr>
          <a:xfrm>
            <a:off x="5186724" y="4483476"/>
            <a:ext cx="648072" cy="1393796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4BA182B0-52D3-273D-3C65-35818D0AD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6" t="1701" r="4523" b="3371"/>
          <a:stretch/>
        </p:blipFill>
        <p:spPr>
          <a:xfrm>
            <a:off x="3378352" y="918541"/>
            <a:ext cx="4087567" cy="3890596"/>
          </a:xfrm>
          <a:prstGeom prst="rect">
            <a:avLst/>
          </a:prstGeom>
        </p:spPr>
      </p:pic>
      <p:pic>
        <p:nvPicPr>
          <p:cNvPr id="5122" name="Picture 2" descr="Gastrulación y desarrollo de los órganos del bebé">
            <a:extLst>
              <a:ext uri="{FF2B5EF4-FFF2-40B4-BE49-F238E27FC236}">
                <a16:creationId xmlns:a16="http://schemas.microsoft.com/office/drawing/2014/main" id="{31B4BCAA-1D3C-E8C6-C1EF-B309218E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12192000" cy="554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34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36E4C42-71CE-E583-6F3E-E8D57D1DBE3B}"/>
              </a:ext>
            </a:extLst>
          </p:cNvPr>
          <p:cNvSpPr txBox="1"/>
          <p:nvPr/>
        </p:nvSpPr>
        <p:spPr>
          <a:xfrm>
            <a:off x="813179" y="16066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i="1" u="none" strike="noStrike" baseline="0" dirty="0">
                <a:latin typeface="TimesNewRomanPS-ItalicMT"/>
              </a:rPr>
              <a:t>Formación del tubo neural</a:t>
            </a:r>
            <a:endParaRPr lang="es-MX" sz="3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AA89D9-77A5-679C-7B9B-5BA36BE6203C}"/>
              </a:ext>
            </a:extLst>
          </p:cNvPr>
          <p:cNvSpPr txBox="1"/>
          <p:nvPr/>
        </p:nvSpPr>
        <p:spPr>
          <a:xfrm>
            <a:off x="407368" y="1556792"/>
            <a:ext cx="18958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MX" sz="2800" b="1" i="0" u="none" strike="noStrike" baseline="0" dirty="0">
                <a:solidFill>
                  <a:srgbClr val="002060"/>
                </a:solidFill>
                <a:latin typeface="TimesNewRomanPSMT"/>
              </a:rPr>
              <a:t>Ectodermo</a:t>
            </a:r>
            <a:endParaRPr lang="es-MX" sz="2800" b="1" dirty="0">
              <a:solidFill>
                <a:srgbClr val="00206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B64E0F-081C-3063-454F-2F6868CE8B68}"/>
              </a:ext>
            </a:extLst>
          </p:cNvPr>
          <p:cNvSpPr txBox="1"/>
          <p:nvPr/>
        </p:nvSpPr>
        <p:spPr>
          <a:xfrm>
            <a:off x="3287688" y="1556792"/>
            <a:ext cx="24482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sz="2800" b="1" i="0" u="none" strike="noStrike" baseline="0" dirty="0">
                <a:latin typeface="TimesNewRomanPSMT"/>
              </a:rPr>
              <a:t>placa neural</a:t>
            </a:r>
            <a:endParaRPr lang="es-MX" sz="2800" b="1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707ADC4-70FA-94FD-E381-2657726CFBE2}"/>
              </a:ext>
            </a:extLst>
          </p:cNvPr>
          <p:cNvCxnSpPr>
            <a:cxnSpLocks/>
          </p:cNvCxnSpPr>
          <p:nvPr/>
        </p:nvCxnSpPr>
        <p:spPr>
          <a:xfrm>
            <a:off x="2351584" y="1818402"/>
            <a:ext cx="840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C83AAF-DB95-2B35-3429-73672C64E16C}"/>
              </a:ext>
            </a:extLst>
          </p:cNvPr>
          <p:cNvSpPr txBox="1"/>
          <p:nvPr/>
        </p:nvSpPr>
        <p:spPr>
          <a:xfrm>
            <a:off x="2563854" y="2947377"/>
            <a:ext cx="40561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0" i="0" u="none" strike="noStrike" baseline="0" dirty="0">
                <a:latin typeface="TimesNewRomanPSMT"/>
              </a:rPr>
              <a:t>Se dobla para formar el </a:t>
            </a:r>
          </a:p>
          <a:p>
            <a:pPr algn="ctr"/>
            <a:r>
              <a:rPr lang="es-ES" sz="2800" b="1" i="0" u="none" strike="noStrike" baseline="0" dirty="0">
                <a:latin typeface="TimesNewRomanPS-BoldMT"/>
              </a:rPr>
              <a:t>Canal neural</a:t>
            </a:r>
            <a:endParaRPr lang="es-MX" sz="28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631B3C7-150F-F14A-B16C-1CD9A1DC4210}"/>
              </a:ext>
            </a:extLst>
          </p:cNvPr>
          <p:cNvCxnSpPr/>
          <p:nvPr/>
        </p:nvCxnSpPr>
        <p:spPr>
          <a:xfrm>
            <a:off x="4511824" y="2204864"/>
            <a:ext cx="0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457B1AE-37CF-64EC-01AA-215B6D87A4A6}"/>
              </a:ext>
            </a:extLst>
          </p:cNvPr>
          <p:cNvSpPr txBox="1"/>
          <p:nvPr/>
        </p:nvSpPr>
        <p:spPr>
          <a:xfrm>
            <a:off x="3355942" y="4721761"/>
            <a:ext cx="247193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MX" sz="3200" b="1" i="0" u="none" strike="noStrike" baseline="0" dirty="0">
                <a:latin typeface="TimesNewRomanPS-BoldMT"/>
              </a:rPr>
              <a:t>Tubo neural</a:t>
            </a:r>
            <a:endParaRPr lang="es-MX" sz="3200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D7F04A4-3796-A339-3F4F-78ECBE2FA912}"/>
              </a:ext>
            </a:extLst>
          </p:cNvPr>
          <p:cNvCxnSpPr/>
          <p:nvPr/>
        </p:nvCxnSpPr>
        <p:spPr>
          <a:xfrm>
            <a:off x="4511824" y="3941067"/>
            <a:ext cx="0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07C4463-7FEF-894A-C680-BC7A34EF2C62}"/>
              </a:ext>
            </a:extLst>
          </p:cNvPr>
          <p:cNvSpPr txBox="1"/>
          <p:nvPr/>
        </p:nvSpPr>
        <p:spPr>
          <a:xfrm>
            <a:off x="4652086" y="3988851"/>
            <a:ext cx="1803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0" i="0" u="none" strike="noStrike" baseline="0" dirty="0">
                <a:latin typeface="TimesNewRomanPSMT"/>
              </a:rPr>
              <a:t>se cierra</a:t>
            </a:r>
            <a:endParaRPr lang="es-MX" sz="2400" dirty="0"/>
          </a:p>
        </p:txBody>
      </p:sp>
      <p:pic>
        <p:nvPicPr>
          <p:cNvPr id="6148" name="Picture 4" descr="Cresta neural - Wikipedia, la enciclopedia libre">
            <a:extLst>
              <a:ext uri="{FF2B5EF4-FFF2-40B4-BE49-F238E27FC236}">
                <a16:creationId xmlns:a16="http://schemas.microsoft.com/office/drawing/2014/main" id="{AA0BAC6C-B003-8774-D592-C966FACF8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301" y="-59288"/>
            <a:ext cx="5764407" cy="691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854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FEAB005-11E5-C8D4-E410-9BF741E7BB91}"/>
              </a:ext>
            </a:extLst>
          </p:cNvPr>
          <p:cNvSpPr txBox="1"/>
          <p:nvPr/>
        </p:nvSpPr>
        <p:spPr>
          <a:xfrm>
            <a:off x="263352" y="476672"/>
            <a:ext cx="11161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es-MX" sz="3600" dirty="0"/>
              <a:t>Dentro del </a:t>
            </a:r>
            <a:r>
              <a:rPr lang="es-ES" altLang="es-MX" sz="3600" b="1" dirty="0"/>
              <a:t>tubo neuronal </a:t>
            </a:r>
            <a:r>
              <a:rPr lang="es-ES" altLang="es-MX" sz="3600" dirty="0"/>
              <a:t>comienza la </a:t>
            </a:r>
            <a:r>
              <a:rPr lang="es-ES" altLang="es-MX" sz="3600" dirty="0">
                <a:solidFill>
                  <a:srgbClr val="002060"/>
                </a:solidFill>
              </a:rPr>
              <a:t>producción de neuronas</a:t>
            </a:r>
            <a:endParaRPr lang="es-MX" sz="3600" dirty="0">
              <a:solidFill>
                <a:srgbClr val="00206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F8BF697-7D01-3C93-002A-93E923B11A51}"/>
              </a:ext>
            </a:extLst>
          </p:cNvPr>
          <p:cNvSpPr txBox="1"/>
          <p:nvPr/>
        </p:nvSpPr>
        <p:spPr>
          <a:xfrm>
            <a:off x="623392" y="3645024"/>
            <a:ext cx="29759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/>
              <a:t>Crestas neurales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9E3A04F-6B09-9678-9A6A-F3F273365143}"/>
              </a:ext>
            </a:extLst>
          </p:cNvPr>
          <p:cNvCxnSpPr>
            <a:stCxn id="7" idx="3"/>
          </p:cNvCxnSpPr>
          <p:nvPr/>
        </p:nvCxnSpPr>
        <p:spPr>
          <a:xfrm flipV="1">
            <a:off x="3599384" y="3937411"/>
            <a:ext cx="127248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3900E7E-B0C0-D5D4-ED89-C6C0726B7D4D}"/>
              </a:ext>
            </a:extLst>
          </p:cNvPr>
          <p:cNvSpPr txBox="1"/>
          <p:nvPr/>
        </p:nvSpPr>
        <p:spPr>
          <a:xfrm>
            <a:off x="5015880" y="3645024"/>
            <a:ext cx="60486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3200" dirty="0">
                <a:latin typeface="TimesNewRomanPSMT"/>
              </a:rPr>
              <a:t>Se</a:t>
            </a:r>
            <a:r>
              <a:rPr lang="es-ES" sz="3200" b="0" i="0" u="none" strike="noStrike" baseline="0" dirty="0">
                <a:latin typeface="TimesNewRomanPSMT"/>
              </a:rPr>
              <a:t> derivarán: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3200" dirty="0">
                <a:latin typeface="TimesNewRomanPSMT"/>
              </a:rPr>
              <a:t>E</a:t>
            </a:r>
            <a:r>
              <a:rPr lang="es-ES" sz="3200" b="0" i="0" u="none" strike="noStrike" baseline="0" dirty="0">
                <a:latin typeface="TimesNewRomanPSMT"/>
              </a:rPr>
              <a:t>l SNA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3200" dirty="0">
                <a:latin typeface="TimesNewRomanPSMT"/>
              </a:rPr>
              <a:t>L</a:t>
            </a:r>
            <a:r>
              <a:rPr lang="es-ES" sz="3200" b="0" i="0" u="none" strike="noStrike" baseline="0" dirty="0">
                <a:latin typeface="TimesNewRomanPSMT"/>
              </a:rPr>
              <a:t>as</a:t>
            </a:r>
            <a:r>
              <a:rPr lang="es-ES" sz="3200" dirty="0">
                <a:latin typeface="TimesNewRomanPSMT"/>
              </a:rPr>
              <a:t> </a:t>
            </a:r>
            <a:r>
              <a:rPr lang="es-ES" sz="3200" b="0" i="0" u="none" strike="noStrike" baseline="0" dirty="0">
                <a:latin typeface="TimesNewRomanPSMT"/>
              </a:rPr>
              <a:t>neuronas sensoriales del SNP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3200" dirty="0">
                <a:latin typeface="TimesNewRomanPSMT"/>
              </a:rPr>
              <a:t>L</a:t>
            </a:r>
            <a:r>
              <a:rPr lang="es-ES" sz="3200" b="0" i="0" u="none" strike="noStrike" baseline="0" dirty="0">
                <a:latin typeface="TimesNewRomanPSMT"/>
              </a:rPr>
              <a:t>a glía del SNP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3200" dirty="0">
                <a:latin typeface="TimesNewRomanPSMT"/>
              </a:rPr>
              <a:t>L</a:t>
            </a:r>
            <a:r>
              <a:rPr lang="es-ES" sz="3200" b="0" i="0" u="none" strike="noStrike" baseline="0" dirty="0">
                <a:latin typeface="TimesNewRomanPSMT"/>
              </a:rPr>
              <a:t>as meninges</a:t>
            </a:r>
            <a:endParaRPr lang="es-MX" sz="32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3600FEB-8274-C1D7-A264-FD04CB02F7B0}"/>
              </a:ext>
            </a:extLst>
          </p:cNvPr>
          <p:cNvCxnSpPr/>
          <p:nvPr/>
        </p:nvCxnSpPr>
        <p:spPr>
          <a:xfrm flipV="1">
            <a:off x="1919536" y="3068960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B000546-2B8F-80E0-EBA8-C129E6443269}"/>
              </a:ext>
            </a:extLst>
          </p:cNvPr>
          <p:cNvSpPr txBox="1"/>
          <p:nvPr/>
        </p:nvSpPr>
        <p:spPr>
          <a:xfrm>
            <a:off x="245973" y="2251248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i="1" dirty="0"/>
              <a:t>Regiones fuera del tubo neural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FE50991-8D24-B2B5-96E8-18F6258178C7}"/>
              </a:ext>
            </a:extLst>
          </p:cNvPr>
          <p:cNvSpPr/>
          <p:nvPr/>
        </p:nvSpPr>
        <p:spPr>
          <a:xfrm>
            <a:off x="263352" y="332656"/>
            <a:ext cx="11161240" cy="17281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0FB9AC6-FD64-0512-4C9A-B52EA072B61B}"/>
              </a:ext>
            </a:extLst>
          </p:cNvPr>
          <p:cNvSpPr txBox="1"/>
          <p:nvPr/>
        </p:nvSpPr>
        <p:spPr>
          <a:xfrm>
            <a:off x="10344473" y="1527337"/>
            <a:ext cx="1080119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800" b="1" i="0" u="none" strike="noStrike" baseline="0" dirty="0">
                <a:latin typeface="TimesNewRomanPSMT"/>
              </a:rPr>
              <a:t>SNC</a:t>
            </a:r>
            <a:endParaRPr lang="es-MX" sz="2800" b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B71EF32-8A86-5701-0363-1EBE6137B40F}"/>
              </a:ext>
            </a:extLst>
          </p:cNvPr>
          <p:cNvSpPr/>
          <p:nvPr/>
        </p:nvSpPr>
        <p:spPr>
          <a:xfrm>
            <a:off x="515380" y="3682767"/>
            <a:ext cx="11161240" cy="255454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002060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A1B060D-135B-35E9-86C2-842EDA1FD092}"/>
              </a:ext>
            </a:extLst>
          </p:cNvPr>
          <p:cNvSpPr txBox="1"/>
          <p:nvPr/>
        </p:nvSpPr>
        <p:spPr>
          <a:xfrm>
            <a:off x="10596501" y="5714092"/>
            <a:ext cx="1080119" cy="5232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800" b="1" i="0" u="none" strike="noStrike" baseline="0" dirty="0">
                <a:solidFill>
                  <a:srgbClr val="002060"/>
                </a:solidFill>
                <a:latin typeface="TimesNewRomanPSMT"/>
              </a:rPr>
              <a:t>SNP</a:t>
            </a:r>
            <a:endParaRPr lang="es-MX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60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46AF7D9-87DC-4702-81EA-3094FC498A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360" y="-137537"/>
            <a:ext cx="4944152" cy="1622321"/>
          </a:xfrm>
        </p:spPr>
        <p:txBody>
          <a:bodyPr>
            <a:normAutofit/>
          </a:bodyPr>
          <a:lstStyle/>
          <a:p>
            <a:r>
              <a:rPr lang="es-ES" altLang="es-MX" b="1" dirty="0"/>
              <a:t>Periodo embrionario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6FA67C8C-FD20-49B6-A47A-008BB4B711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-120084" y="1536290"/>
            <a:ext cx="5592224" cy="3785419"/>
          </a:xfrm>
        </p:spPr>
        <p:txBody>
          <a:bodyPr>
            <a:normAutofit/>
          </a:bodyPr>
          <a:lstStyle/>
          <a:p>
            <a:pPr lvl="1"/>
            <a:r>
              <a:rPr lang="es-ES" altLang="es-MX" sz="3200" dirty="0"/>
              <a:t>Las neuronas viajan a su localización permanente</a:t>
            </a:r>
          </a:p>
          <a:p>
            <a:pPr lvl="1"/>
            <a:r>
              <a:rPr lang="es-ES" altLang="es-MX" sz="3200" dirty="0"/>
              <a:t>El corazón inicia el bombeo de sangre</a:t>
            </a:r>
          </a:p>
          <a:p>
            <a:pPr lvl="1"/>
            <a:r>
              <a:rPr lang="es-ES" altLang="es-MX" sz="3200" dirty="0"/>
              <a:t>Aparecen los músculos</a:t>
            </a:r>
          </a:p>
          <a:p>
            <a:pPr lvl="1"/>
            <a:r>
              <a:rPr lang="es-ES" altLang="es-MX" sz="3200" dirty="0"/>
              <a:t>Aparece el sistema digestivo</a:t>
            </a:r>
          </a:p>
          <a:p>
            <a:pPr marL="0" indent="0">
              <a:buNone/>
            </a:pPr>
            <a:endParaRPr lang="es-ES" altLang="es-MX" sz="2400" dirty="0"/>
          </a:p>
          <a:p>
            <a:pPr lvl="2"/>
            <a:endParaRPr lang="es-ES" altLang="es-MX" sz="2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81E7AD5-1CF6-3FCD-3A95-8B6EB3051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767" y="58316"/>
            <a:ext cx="6191873" cy="6741368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men: Embriologia catedra dos | Histología, Biología Celular,  Embriología y Genética | Medicina UBA | | Filadd">
            <a:extLst>
              <a:ext uri="{FF2B5EF4-FFF2-40B4-BE49-F238E27FC236}">
                <a16:creationId xmlns:a16="http://schemas.microsoft.com/office/drawing/2014/main" id="{FCD8E826-FA47-E684-CB89-F3D64C42F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00"/>
          <a:stretch/>
        </p:blipFill>
        <p:spPr bwMode="auto">
          <a:xfrm>
            <a:off x="58300" y="2852936"/>
            <a:ext cx="6014338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Visor de libros">
            <a:extLst>
              <a:ext uri="{FF2B5EF4-FFF2-40B4-BE49-F238E27FC236}">
                <a16:creationId xmlns:a16="http://schemas.microsoft.com/office/drawing/2014/main" id="{C83F8B2E-38BD-CD93-1BB3-09265CACD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56"/>
          <a:stretch/>
        </p:blipFill>
        <p:spPr bwMode="auto">
          <a:xfrm>
            <a:off x="6033755" y="404664"/>
            <a:ext cx="6158245" cy="614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resta neural - Wikipedia, la enciclopedia libre">
            <a:extLst>
              <a:ext uri="{FF2B5EF4-FFF2-40B4-BE49-F238E27FC236}">
                <a16:creationId xmlns:a16="http://schemas.microsoft.com/office/drawing/2014/main" id="{E0774708-29F1-B56D-6EBB-10A1650FC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41"/>
          <a:stretch/>
        </p:blipFill>
        <p:spPr bwMode="auto">
          <a:xfrm>
            <a:off x="188528" y="404664"/>
            <a:ext cx="5715000" cy="243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4B9075A-2450-6BD4-2C39-7444F0A6B27F}"/>
              </a:ext>
            </a:extLst>
          </p:cNvPr>
          <p:cNvSpPr txBox="1"/>
          <p:nvPr/>
        </p:nvSpPr>
        <p:spPr>
          <a:xfrm>
            <a:off x="188528" y="2594129"/>
            <a:ext cx="2399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>
                <a:latin typeface="TimesNewRomanPS-BoldMT"/>
              </a:rPr>
              <a:t>N</a:t>
            </a:r>
            <a:r>
              <a:rPr lang="es-MX" sz="2800" b="1" i="0" u="none" strike="noStrike" baseline="0" dirty="0">
                <a:latin typeface="TimesNewRomanPS-BoldMT"/>
              </a:rPr>
              <a:t>euroepitelio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9315844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1882</TotalTime>
  <Words>888</Words>
  <Application>Microsoft Office PowerPoint</Application>
  <PresentationFormat>Panorámica</PresentationFormat>
  <Paragraphs>139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TimesNewRomanPS-BoldItalicMT</vt:lpstr>
      <vt:lpstr>TimesNewRomanPS-BoldMT</vt:lpstr>
      <vt:lpstr>TimesNewRomanPS-ItalicMT</vt:lpstr>
      <vt:lpstr>TimesNewRomanPSMT</vt:lpstr>
      <vt:lpstr>Tema de Office</vt:lpstr>
      <vt:lpstr> Desarrollo prenatal y posnatal del Sistema Nervioso</vt:lpstr>
      <vt:lpstr>DESARROLLO PRENATAL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Periodo embrionario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Periodo fetal</vt:lpstr>
      <vt:lpstr>Periodo fetal</vt:lpstr>
      <vt:lpstr> Periodo fetal</vt:lpstr>
      <vt:lpstr>Desarrollo prenatal  https://www.natalben.com/desarrollo-feto-semana-a-semana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4. DESARROLLO PRENATAL Y NACIMIENTO</dc:title>
  <dc:creator>J.Valero</dc:creator>
  <cp:lastModifiedBy>FERNANDEZ QUEZADA, DAVID</cp:lastModifiedBy>
  <cp:revision>46</cp:revision>
  <cp:lastPrinted>1601-01-01T00:00:00Z</cp:lastPrinted>
  <dcterms:created xsi:type="dcterms:W3CDTF">2006-01-04T19:54:39Z</dcterms:created>
  <dcterms:modified xsi:type="dcterms:W3CDTF">2022-10-25T14:42:02Z</dcterms:modified>
</cp:coreProperties>
</file>